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ladea Bold" charset="1" panose="02040803050406030204"/>
      <p:regular r:id="rId20"/>
    </p:embeddedFont>
    <p:embeddedFont>
      <p:font typeface="DM Sans" charset="1" panose="00000000000000000000"/>
      <p:regular r:id="rId21"/>
    </p:embeddedFont>
    <p:embeddedFont>
      <p:font typeface="DM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Cada fila representa a un empleado con sus características individuales y laborales, junto con el salario recibido.</a:t>
            </a:r>
          </a:p>
          <a:p>
            <a:r>
              <a:rPr lang="en-US"/>
              <a:t>- Creación de variables dummies para género, educación y categorías simplificadas de puesto de trabajo.</a:t>
            </a:r>
          </a:p>
          <a:p>
            <a:r>
              <a:rPr lang="en-US"/>
              <a:t>- Para el título de trabajo, en lugar de tener 193 nombres, decidimos categorizarlas en base a su funionalidad y herramientas que se usan; al final nos quedamos con 10 variables.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68625" y="-4956961"/>
            <a:ext cx="11971322" cy="119713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877" y="31877"/>
              <a:ext cx="6286246" cy="6286246"/>
            </a:xfrm>
            <a:custGeom>
              <a:avLst/>
              <a:gdLst/>
              <a:ahLst/>
              <a:cxnLst/>
              <a:rect r="r" b="b" t="t" l="l"/>
              <a:pathLst>
                <a:path h="6286246" w="6286246">
                  <a:moveTo>
                    <a:pt x="3143123" y="0"/>
                  </a:moveTo>
                  <a:cubicBezTo>
                    <a:pt x="1407287" y="0"/>
                    <a:pt x="0" y="1407287"/>
                    <a:pt x="0" y="3143123"/>
                  </a:cubicBezTo>
                  <a:cubicBezTo>
                    <a:pt x="0" y="4878959"/>
                    <a:pt x="1407287" y="6286246"/>
                    <a:pt x="3143123" y="6286246"/>
                  </a:cubicBezTo>
                  <a:cubicBezTo>
                    <a:pt x="4878959" y="6286246"/>
                    <a:pt x="6286246" y="4878959"/>
                    <a:pt x="6286246" y="3143123"/>
                  </a:cubicBezTo>
                  <a:cubicBezTo>
                    <a:pt x="6286246" y="1407287"/>
                    <a:pt x="4878959" y="0"/>
                    <a:pt x="3143123" y="0"/>
                  </a:cubicBezTo>
                  <a:close/>
                  <a:moveTo>
                    <a:pt x="3143123" y="4701413"/>
                  </a:moveTo>
                  <a:cubicBezTo>
                    <a:pt x="2282444" y="4701413"/>
                    <a:pt x="1584833" y="4003675"/>
                    <a:pt x="1584833" y="3143123"/>
                  </a:cubicBezTo>
                  <a:cubicBezTo>
                    <a:pt x="1584833" y="2282571"/>
                    <a:pt x="2282444" y="1584833"/>
                    <a:pt x="3143123" y="1584833"/>
                  </a:cubicBezTo>
                  <a:cubicBezTo>
                    <a:pt x="4003802" y="1584833"/>
                    <a:pt x="4701413" y="2282444"/>
                    <a:pt x="4701413" y="3143123"/>
                  </a:cubicBezTo>
                  <a:cubicBezTo>
                    <a:pt x="4701413" y="4003802"/>
                    <a:pt x="4003802" y="4701413"/>
                    <a:pt x="3143123" y="4701413"/>
                  </a:cubicBezTo>
                  <a:close/>
                </a:path>
              </a:pathLst>
            </a:custGeom>
            <a:blipFill>
              <a:blip r:embed="rId2"/>
              <a:stretch>
                <a:fillRect l="-27496" t="0" r="-2259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03828" y="2911806"/>
            <a:ext cx="10569245" cy="570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9200" b="true">
                <a:solidFill>
                  <a:srgbClr val="2E2E2E"/>
                </a:solidFill>
                <a:latin typeface="Caladea Bold"/>
                <a:ea typeface="Caladea Bold"/>
                <a:cs typeface="Caladea Bold"/>
                <a:sym typeface="Caladea Bold"/>
              </a:rPr>
              <a:t>Modelos de regresión aplicados al análisis de salarios</a:t>
            </a:r>
          </a:p>
          <a:p>
            <a:pPr algn="l">
              <a:lnSpc>
                <a:spcPts val="108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9864176" y="1038203"/>
            <a:ext cx="2408898" cy="24088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68625" y="7881091"/>
            <a:ext cx="4811818" cy="48118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8870" y="7757266"/>
            <a:ext cx="7983396" cy="1501034"/>
            <a:chOff x="0" y="0"/>
            <a:chExt cx="2102623" cy="3953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2623" cy="395334"/>
            </a:xfrm>
            <a:custGeom>
              <a:avLst/>
              <a:gdLst/>
              <a:ahLst/>
              <a:cxnLst/>
              <a:rect r="r" b="b" t="t" l="l"/>
              <a:pathLst>
                <a:path h="395334" w="2102623">
                  <a:moveTo>
                    <a:pt x="96975" y="0"/>
                  </a:moveTo>
                  <a:lnTo>
                    <a:pt x="2005648" y="0"/>
                  </a:lnTo>
                  <a:cubicBezTo>
                    <a:pt x="2031367" y="0"/>
                    <a:pt x="2056033" y="10217"/>
                    <a:pt x="2074220" y="28403"/>
                  </a:cubicBezTo>
                  <a:cubicBezTo>
                    <a:pt x="2092406" y="46590"/>
                    <a:pt x="2102623" y="71256"/>
                    <a:pt x="2102623" y="96975"/>
                  </a:cubicBezTo>
                  <a:lnTo>
                    <a:pt x="2102623" y="298359"/>
                  </a:lnTo>
                  <a:cubicBezTo>
                    <a:pt x="2102623" y="324078"/>
                    <a:pt x="2092406" y="348744"/>
                    <a:pt x="2074220" y="366931"/>
                  </a:cubicBezTo>
                  <a:cubicBezTo>
                    <a:pt x="2056033" y="385117"/>
                    <a:pt x="2031367" y="395334"/>
                    <a:pt x="2005648" y="395334"/>
                  </a:cubicBezTo>
                  <a:lnTo>
                    <a:pt x="96975" y="395334"/>
                  </a:lnTo>
                  <a:cubicBezTo>
                    <a:pt x="71256" y="395334"/>
                    <a:pt x="46590" y="385117"/>
                    <a:pt x="28403" y="366931"/>
                  </a:cubicBezTo>
                  <a:cubicBezTo>
                    <a:pt x="10217" y="348744"/>
                    <a:pt x="0" y="324078"/>
                    <a:pt x="0" y="298359"/>
                  </a:cubicBezTo>
                  <a:lnTo>
                    <a:pt x="0" y="96975"/>
                  </a:lnTo>
                  <a:cubicBezTo>
                    <a:pt x="0" y="71256"/>
                    <a:pt x="10217" y="46590"/>
                    <a:pt x="28403" y="28403"/>
                  </a:cubicBezTo>
                  <a:cubicBezTo>
                    <a:pt x="46590" y="10217"/>
                    <a:pt x="71256" y="0"/>
                    <a:pt x="96975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02623" cy="43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03828" y="7880853"/>
            <a:ext cx="6766596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Pablo Panécatl, Alex García y Paola Figueroa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3828" y="1440245"/>
            <a:ext cx="30753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28/09/2025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133636" y="8203195"/>
            <a:ext cx="673576" cy="67357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5399999">
            <a:off x="10754216" y="1876528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7" y="0"/>
                </a:lnTo>
                <a:lnTo>
                  <a:pt x="628817" y="732247"/>
                </a:lnTo>
                <a:lnTo>
                  <a:pt x="0" y="73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83811"/>
            <a:ext cx="11302930" cy="7538921"/>
            <a:chOff x="0" y="0"/>
            <a:chExt cx="2976903" cy="1985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6903" cy="1985559"/>
            </a:xfrm>
            <a:custGeom>
              <a:avLst/>
              <a:gdLst/>
              <a:ahLst/>
              <a:cxnLst/>
              <a:rect r="r" b="b" t="t" l="l"/>
              <a:pathLst>
                <a:path h="1985559" w="2976903">
                  <a:moveTo>
                    <a:pt x="68495" y="0"/>
                  </a:moveTo>
                  <a:lnTo>
                    <a:pt x="2908409" y="0"/>
                  </a:lnTo>
                  <a:cubicBezTo>
                    <a:pt x="2946237" y="0"/>
                    <a:pt x="2976903" y="30666"/>
                    <a:pt x="2976903" y="68495"/>
                  </a:cubicBezTo>
                  <a:lnTo>
                    <a:pt x="2976903" y="1917065"/>
                  </a:lnTo>
                  <a:cubicBezTo>
                    <a:pt x="2976903" y="1954893"/>
                    <a:pt x="2946237" y="1985559"/>
                    <a:pt x="2908409" y="1985559"/>
                  </a:cubicBezTo>
                  <a:lnTo>
                    <a:pt x="68495" y="1985559"/>
                  </a:lnTo>
                  <a:cubicBezTo>
                    <a:pt x="30666" y="1985559"/>
                    <a:pt x="0" y="1954893"/>
                    <a:pt x="0" y="1917065"/>
                  </a:cubicBezTo>
                  <a:lnTo>
                    <a:pt x="0" y="68495"/>
                  </a:lnTo>
                  <a:cubicBezTo>
                    <a:pt x="0" y="30666"/>
                    <a:pt x="30666" y="0"/>
                    <a:pt x="68495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76903" cy="2023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74464" y="1028700"/>
            <a:ext cx="10257167" cy="2091527"/>
            <a:chOff x="0" y="0"/>
            <a:chExt cx="2701476" cy="5508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1476" cy="550855"/>
            </a:xfrm>
            <a:custGeom>
              <a:avLst/>
              <a:gdLst/>
              <a:ahLst/>
              <a:cxnLst/>
              <a:rect r="r" b="b" t="t" l="l"/>
              <a:pathLst>
                <a:path h="550855" w="2701476">
                  <a:moveTo>
                    <a:pt x="75478" y="0"/>
                  </a:moveTo>
                  <a:lnTo>
                    <a:pt x="2625998" y="0"/>
                  </a:lnTo>
                  <a:cubicBezTo>
                    <a:pt x="2646016" y="0"/>
                    <a:pt x="2665214" y="7952"/>
                    <a:pt x="2679369" y="22107"/>
                  </a:cubicBezTo>
                  <a:cubicBezTo>
                    <a:pt x="2693524" y="36262"/>
                    <a:pt x="2701476" y="55460"/>
                    <a:pt x="2701476" y="75478"/>
                  </a:cubicBezTo>
                  <a:lnTo>
                    <a:pt x="2701476" y="475377"/>
                  </a:lnTo>
                  <a:cubicBezTo>
                    <a:pt x="2701476" y="495395"/>
                    <a:pt x="2693524" y="514593"/>
                    <a:pt x="2679369" y="528748"/>
                  </a:cubicBezTo>
                  <a:cubicBezTo>
                    <a:pt x="2665214" y="542903"/>
                    <a:pt x="2646016" y="550855"/>
                    <a:pt x="2625998" y="550855"/>
                  </a:cubicBezTo>
                  <a:lnTo>
                    <a:pt x="75478" y="550855"/>
                  </a:lnTo>
                  <a:cubicBezTo>
                    <a:pt x="55460" y="550855"/>
                    <a:pt x="36262" y="542903"/>
                    <a:pt x="22107" y="528748"/>
                  </a:cubicBezTo>
                  <a:cubicBezTo>
                    <a:pt x="7952" y="514593"/>
                    <a:pt x="0" y="495395"/>
                    <a:pt x="0" y="475377"/>
                  </a:cubicBezTo>
                  <a:lnTo>
                    <a:pt x="0" y="75478"/>
                  </a:lnTo>
                  <a:cubicBezTo>
                    <a:pt x="0" y="55460"/>
                    <a:pt x="7952" y="36262"/>
                    <a:pt x="22107" y="22107"/>
                  </a:cubicBezTo>
                  <a:cubicBezTo>
                    <a:pt x="36262" y="7952"/>
                    <a:pt x="55460" y="0"/>
                    <a:pt x="75478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1476" cy="58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2091527" cy="209152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129245" y="3911512"/>
            <a:ext cx="8147605" cy="1006145"/>
            <a:chOff x="0" y="0"/>
            <a:chExt cx="3529248" cy="435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29248" cy="435826"/>
            </a:xfrm>
            <a:custGeom>
              <a:avLst/>
              <a:gdLst/>
              <a:ahLst/>
              <a:cxnLst/>
              <a:rect r="r" b="b" t="t" l="l"/>
              <a:pathLst>
                <a:path h="435826" w="3529248">
                  <a:moveTo>
                    <a:pt x="95021" y="0"/>
                  </a:moveTo>
                  <a:lnTo>
                    <a:pt x="3434227" y="0"/>
                  </a:lnTo>
                  <a:cubicBezTo>
                    <a:pt x="3486705" y="0"/>
                    <a:pt x="3529248" y="42542"/>
                    <a:pt x="3529248" y="95021"/>
                  </a:cubicBezTo>
                  <a:lnTo>
                    <a:pt x="3529248" y="340805"/>
                  </a:lnTo>
                  <a:cubicBezTo>
                    <a:pt x="3529248" y="393283"/>
                    <a:pt x="3486705" y="435826"/>
                    <a:pt x="3434227" y="435826"/>
                  </a:cubicBezTo>
                  <a:lnTo>
                    <a:pt x="95021" y="435826"/>
                  </a:lnTo>
                  <a:cubicBezTo>
                    <a:pt x="42542" y="435826"/>
                    <a:pt x="0" y="393283"/>
                    <a:pt x="0" y="340805"/>
                  </a:cubicBezTo>
                  <a:lnTo>
                    <a:pt x="0" y="95021"/>
                  </a:lnTo>
                  <a:cubicBezTo>
                    <a:pt x="0" y="42542"/>
                    <a:pt x="42542" y="0"/>
                    <a:pt x="95021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529248" cy="49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Análisis de Datos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29245" y="5125826"/>
            <a:ext cx="8147605" cy="1006145"/>
            <a:chOff x="0" y="0"/>
            <a:chExt cx="3529248" cy="4358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29248" cy="435826"/>
            </a:xfrm>
            <a:custGeom>
              <a:avLst/>
              <a:gdLst/>
              <a:ahLst/>
              <a:cxnLst/>
              <a:rect r="r" b="b" t="t" l="l"/>
              <a:pathLst>
                <a:path h="435826" w="3529248">
                  <a:moveTo>
                    <a:pt x="95021" y="0"/>
                  </a:moveTo>
                  <a:lnTo>
                    <a:pt x="3434227" y="0"/>
                  </a:lnTo>
                  <a:cubicBezTo>
                    <a:pt x="3486705" y="0"/>
                    <a:pt x="3529248" y="42542"/>
                    <a:pt x="3529248" y="95021"/>
                  </a:cubicBezTo>
                  <a:lnTo>
                    <a:pt x="3529248" y="340805"/>
                  </a:lnTo>
                  <a:cubicBezTo>
                    <a:pt x="3529248" y="393283"/>
                    <a:pt x="3486705" y="435826"/>
                    <a:pt x="3434227" y="435826"/>
                  </a:cubicBezTo>
                  <a:lnTo>
                    <a:pt x="95021" y="435826"/>
                  </a:lnTo>
                  <a:cubicBezTo>
                    <a:pt x="42542" y="435826"/>
                    <a:pt x="0" y="393283"/>
                    <a:pt x="0" y="340805"/>
                  </a:cubicBezTo>
                  <a:lnTo>
                    <a:pt x="0" y="95021"/>
                  </a:lnTo>
                  <a:cubicBezTo>
                    <a:pt x="0" y="42542"/>
                    <a:pt x="42542" y="0"/>
                    <a:pt x="95021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529248" cy="49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Dirección y Liderazgo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67379" y="122830"/>
            <a:ext cx="7295181" cy="6009141"/>
            <a:chOff x="0" y="0"/>
            <a:chExt cx="9726908" cy="8012188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"/>
            <a:srcRect l="9558" t="0" r="9558" b="0"/>
            <a:stretch>
              <a:fillRect/>
            </a:stretch>
          </p:blipFill>
          <p:spPr>
            <a:xfrm flipH="false" flipV="false">
              <a:off x="0" y="0"/>
              <a:ext cx="9726908" cy="8012188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5138081" y="5977232"/>
            <a:ext cx="2121219" cy="21212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5399999">
            <a:off x="15921830" y="6715441"/>
            <a:ext cx="553722" cy="644800"/>
          </a:xfrm>
          <a:custGeom>
            <a:avLst/>
            <a:gdLst/>
            <a:ahLst/>
            <a:cxnLst/>
            <a:rect r="r" b="b" t="t" l="l"/>
            <a:pathLst>
              <a:path h="644800" w="553722">
                <a:moveTo>
                  <a:pt x="0" y="0"/>
                </a:moveTo>
                <a:lnTo>
                  <a:pt x="553722" y="0"/>
                </a:lnTo>
                <a:lnTo>
                  <a:pt x="553722" y="644800"/>
                </a:lnTo>
                <a:lnTo>
                  <a:pt x="0" y="64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129245" y="6341521"/>
            <a:ext cx="8147605" cy="1006145"/>
            <a:chOff x="0" y="0"/>
            <a:chExt cx="3529248" cy="4358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29248" cy="435826"/>
            </a:xfrm>
            <a:custGeom>
              <a:avLst/>
              <a:gdLst/>
              <a:ahLst/>
              <a:cxnLst/>
              <a:rect r="r" b="b" t="t" l="l"/>
              <a:pathLst>
                <a:path h="435826" w="3529248">
                  <a:moveTo>
                    <a:pt x="95021" y="0"/>
                  </a:moveTo>
                  <a:lnTo>
                    <a:pt x="3434227" y="0"/>
                  </a:lnTo>
                  <a:cubicBezTo>
                    <a:pt x="3486705" y="0"/>
                    <a:pt x="3529248" y="42542"/>
                    <a:pt x="3529248" y="95021"/>
                  </a:cubicBezTo>
                  <a:lnTo>
                    <a:pt x="3529248" y="340805"/>
                  </a:lnTo>
                  <a:cubicBezTo>
                    <a:pt x="3529248" y="393283"/>
                    <a:pt x="3486705" y="435826"/>
                    <a:pt x="3434227" y="435826"/>
                  </a:cubicBezTo>
                  <a:lnTo>
                    <a:pt x="95021" y="435826"/>
                  </a:lnTo>
                  <a:cubicBezTo>
                    <a:pt x="42542" y="435826"/>
                    <a:pt x="0" y="393283"/>
                    <a:pt x="0" y="340805"/>
                  </a:cubicBezTo>
                  <a:lnTo>
                    <a:pt x="0" y="95021"/>
                  </a:lnTo>
                  <a:cubicBezTo>
                    <a:pt x="0" y="42542"/>
                    <a:pt x="42542" y="0"/>
                    <a:pt x="95021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3529248" cy="49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Finanzas y Contabilidad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129245" y="7555835"/>
            <a:ext cx="8147605" cy="1006145"/>
            <a:chOff x="0" y="0"/>
            <a:chExt cx="3529248" cy="4358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529248" cy="435826"/>
            </a:xfrm>
            <a:custGeom>
              <a:avLst/>
              <a:gdLst/>
              <a:ahLst/>
              <a:cxnLst/>
              <a:rect r="r" b="b" t="t" l="l"/>
              <a:pathLst>
                <a:path h="435826" w="3529248">
                  <a:moveTo>
                    <a:pt x="95021" y="0"/>
                  </a:moveTo>
                  <a:lnTo>
                    <a:pt x="3434227" y="0"/>
                  </a:lnTo>
                  <a:cubicBezTo>
                    <a:pt x="3486705" y="0"/>
                    <a:pt x="3529248" y="42542"/>
                    <a:pt x="3529248" y="95021"/>
                  </a:cubicBezTo>
                  <a:lnTo>
                    <a:pt x="3529248" y="340805"/>
                  </a:lnTo>
                  <a:cubicBezTo>
                    <a:pt x="3529248" y="393283"/>
                    <a:pt x="3486705" y="435826"/>
                    <a:pt x="3434227" y="435826"/>
                  </a:cubicBezTo>
                  <a:lnTo>
                    <a:pt x="95021" y="435826"/>
                  </a:lnTo>
                  <a:cubicBezTo>
                    <a:pt x="42542" y="435826"/>
                    <a:pt x="0" y="393283"/>
                    <a:pt x="0" y="340805"/>
                  </a:cubicBezTo>
                  <a:lnTo>
                    <a:pt x="0" y="95021"/>
                  </a:lnTo>
                  <a:cubicBezTo>
                    <a:pt x="0" y="42542"/>
                    <a:pt x="42542" y="0"/>
                    <a:pt x="95021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3529248" cy="49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Investigación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120227" y="8771530"/>
            <a:ext cx="8147605" cy="1006145"/>
            <a:chOff x="0" y="0"/>
            <a:chExt cx="3529248" cy="4358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529248" cy="435826"/>
            </a:xfrm>
            <a:custGeom>
              <a:avLst/>
              <a:gdLst/>
              <a:ahLst/>
              <a:cxnLst/>
              <a:rect r="r" b="b" t="t" l="l"/>
              <a:pathLst>
                <a:path h="435826" w="3529248">
                  <a:moveTo>
                    <a:pt x="95021" y="0"/>
                  </a:moveTo>
                  <a:lnTo>
                    <a:pt x="3434227" y="0"/>
                  </a:lnTo>
                  <a:cubicBezTo>
                    <a:pt x="3486705" y="0"/>
                    <a:pt x="3529248" y="42542"/>
                    <a:pt x="3529248" y="95021"/>
                  </a:cubicBezTo>
                  <a:lnTo>
                    <a:pt x="3529248" y="340805"/>
                  </a:lnTo>
                  <a:cubicBezTo>
                    <a:pt x="3529248" y="393283"/>
                    <a:pt x="3486705" y="435826"/>
                    <a:pt x="3434227" y="435826"/>
                  </a:cubicBezTo>
                  <a:lnTo>
                    <a:pt x="95021" y="435826"/>
                  </a:lnTo>
                  <a:cubicBezTo>
                    <a:pt x="42542" y="435826"/>
                    <a:pt x="0" y="393283"/>
                    <a:pt x="0" y="340805"/>
                  </a:cubicBezTo>
                  <a:lnTo>
                    <a:pt x="0" y="95021"/>
                  </a:lnTo>
                  <a:cubicBezTo>
                    <a:pt x="0" y="42542"/>
                    <a:pt x="42542" y="0"/>
                    <a:pt x="95021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3529248" cy="49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Impacto de años de experiencia no lineal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3167379" y="6092941"/>
            <a:ext cx="5098130" cy="3931933"/>
          </a:xfrm>
          <a:custGeom>
            <a:avLst/>
            <a:gdLst/>
            <a:ahLst/>
            <a:cxnLst/>
            <a:rect r="r" b="b" t="t" l="l"/>
            <a:pathLst>
              <a:path h="3931933" w="5098130">
                <a:moveTo>
                  <a:pt x="0" y="0"/>
                </a:moveTo>
                <a:lnTo>
                  <a:pt x="5098130" y="0"/>
                </a:lnTo>
                <a:lnTo>
                  <a:pt x="5098130" y="3931932"/>
                </a:lnTo>
                <a:lnTo>
                  <a:pt x="0" y="393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408958" y="1620993"/>
            <a:ext cx="1331012" cy="102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4264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step 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90244" y="1601071"/>
            <a:ext cx="8149559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b="true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Sig. de factores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83481" y="4131692"/>
            <a:ext cx="909083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600" b="true">
                <a:solidFill>
                  <a:srgbClr val="2E2E2E"/>
                </a:solidFill>
                <a:latin typeface="Caladea Bold"/>
                <a:ea typeface="Caladea Bold"/>
                <a:cs typeface="Caladea Bold"/>
                <a:sym typeface="Caladea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83481" y="5346006"/>
            <a:ext cx="909083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600" b="true">
                <a:solidFill>
                  <a:srgbClr val="2E2E2E"/>
                </a:solidFill>
                <a:latin typeface="Caladea Bold"/>
                <a:ea typeface="Caladea Bold"/>
                <a:cs typeface="Caladea Bold"/>
                <a:sym typeface="Caladea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83481" y="6561701"/>
            <a:ext cx="909083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600" b="true">
                <a:solidFill>
                  <a:srgbClr val="2E2E2E"/>
                </a:solidFill>
                <a:latin typeface="Caladea Bold"/>
                <a:ea typeface="Caladea Bold"/>
                <a:cs typeface="Caladea Bold"/>
                <a:sym typeface="Caladea Bold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83481" y="7776014"/>
            <a:ext cx="909083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600" b="true">
                <a:solidFill>
                  <a:srgbClr val="2E2E2E"/>
                </a:solidFill>
                <a:latin typeface="Caladea Bold"/>
                <a:ea typeface="Caladea Bold"/>
                <a:cs typeface="Caladea Bold"/>
                <a:sym typeface="Caladea Bold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74464" y="8991710"/>
            <a:ext cx="909083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600" b="true">
                <a:solidFill>
                  <a:srgbClr val="2E2E2E"/>
                </a:solidFill>
                <a:latin typeface="Caladea Bold"/>
                <a:ea typeface="Caladea Bold"/>
                <a:cs typeface="Caladea Bold"/>
                <a:sym typeface="Caladea Bold"/>
              </a:rPr>
              <a:t>05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32662" y="-3559356"/>
            <a:ext cx="6240988" cy="62409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75812" y="3059190"/>
            <a:ext cx="4861389" cy="1099286"/>
            <a:chOff x="0" y="0"/>
            <a:chExt cx="2105778" cy="4761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5778" cy="476171"/>
            </a:xfrm>
            <a:custGeom>
              <a:avLst/>
              <a:gdLst/>
              <a:ahLst/>
              <a:cxnLst/>
              <a:rect r="r" b="b" t="t" l="l"/>
              <a:pathLst>
                <a:path h="476171" w="2105778">
                  <a:moveTo>
                    <a:pt x="159253" y="0"/>
                  </a:moveTo>
                  <a:lnTo>
                    <a:pt x="1946524" y="0"/>
                  </a:lnTo>
                  <a:cubicBezTo>
                    <a:pt x="2034478" y="0"/>
                    <a:pt x="2105778" y="71300"/>
                    <a:pt x="2105778" y="159253"/>
                  </a:cubicBezTo>
                  <a:lnTo>
                    <a:pt x="2105778" y="316918"/>
                  </a:lnTo>
                  <a:cubicBezTo>
                    <a:pt x="2105778" y="404871"/>
                    <a:pt x="2034478" y="476171"/>
                    <a:pt x="1946524" y="476171"/>
                  </a:cubicBezTo>
                  <a:lnTo>
                    <a:pt x="159253" y="476171"/>
                  </a:lnTo>
                  <a:cubicBezTo>
                    <a:pt x="71300" y="476171"/>
                    <a:pt x="0" y="404871"/>
                    <a:pt x="0" y="316918"/>
                  </a:cubicBezTo>
                  <a:lnTo>
                    <a:pt x="0" y="159253"/>
                  </a:lnTo>
                  <a:cubicBezTo>
                    <a:pt x="0" y="71300"/>
                    <a:pt x="71300" y="0"/>
                    <a:pt x="159253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105778" cy="552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Test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19916" y="3059190"/>
            <a:ext cx="4861389" cy="1099286"/>
            <a:chOff x="0" y="0"/>
            <a:chExt cx="2105778" cy="4761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5778" cy="476171"/>
            </a:xfrm>
            <a:custGeom>
              <a:avLst/>
              <a:gdLst/>
              <a:ahLst/>
              <a:cxnLst/>
              <a:rect r="r" b="b" t="t" l="l"/>
              <a:pathLst>
                <a:path h="476171" w="2105778">
                  <a:moveTo>
                    <a:pt x="159253" y="0"/>
                  </a:moveTo>
                  <a:lnTo>
                    <a:pt x="1946524" y="0"/>
                  </a:lnTo>
                  <a:cubicBezTo>
                    <a:pt x="2034478" y="0"/>
                    <a:pt x="2105778" y="71300"/>
                    <a:pt x="2105778" y="159253"/>
                  </a:cubicBezTo>
                  <a:lnTo>
                    <a:pt x="2105778" y="316918"/>
                  </a:lnTo>
                  <a:cubicBezTo>
                    <a:pt x="2105778" y="404871"/>
                    <a:pt x="2034478" y="476171"/>
                    <a:pt x="1946524" y="476171"/>
                  </a:cubicBezTo>
                  <a:lnTo>
                    <a:pt x="159253" y="476171"/>
                  </a:lnTo>
                  <a:cubicBezTo>
                    <a:pt x="71300" y="476171"/>
                    <a:pt x="0" y="404871"/>
                    <a:pt x="0" y="316918"/>
                  </a:cubicBezTo>
                  <a:lnTo>
                    <a:pt x="0" y="159253"/>
                  </a:lnTo>
                  <a:cubicBezTo>
                    <a:pt x="0" y="71300"/>
                    <a:pt x="71300" y="0"/>
                    <a:pt x="159253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05778" cy="552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Train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30143" y="1391570"/>
            <a:ext cx="2046027" cy="20460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399999">
            <a:off x="14386109" y="2103612"/>
            <a:ext cx="534094" cy="621944"/>
          </a:xfrm>
          <a:custGeom>
            <a:avLst/>
            <a:gdLst/>
            <a:ahLst/>
            <a:cxnLst/>
            <a:rect r="r" b="b" t="t" l="l"/>
            <a:pathLst>
              <a:path h="621944" w="534094">
                <a:moveTo>
                  <a:pt x="0" y="0"/>
                </a:moveTo>
                <a:lnTo>
                  <a:pt x="534094" y="0"/>
                </a:lnTo>
                <a:lnTo>
                  <a:pt x="534094" y="621944"/>
                </a:lnTo>
                <a:lnTo>
                  <a:pt x="0" y="621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2073" y="4368026"/>
            <a:ext cx="7920698" cy="5039544"/>
          </a:xfrm>
          <a:custGeom>
            <a:avLst/>
            <a:gdLst/>
            <a:ahLst/>
            <a:cxnLst/>
            <a:rect r="r" b="b" t="t" l="l"/>
            <a:pathLst>
              <a:path h="5039544" w="7920698">
                <a:moveTo>
                  <a:pt x="0" y="0"/>
                </a:moveTo>
                <a:lnTo>
                  <a:pt x="7920699" y="0"/>
                </a:lnTo>
                <a:lnTo>
                  <a:pt x="7920699" y="5039545"/>
                </a:lnTo>
                <a:lnTo>
                  <a:pt x="0" y="5039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44586" y="4368026"/>
            <a:ext cx="7571114" cy="4873904"/>
          </a:xfrm>
          <a:custGeom>
            <a:avLst/>
            <a:gdLst/>
            <a:ahLst/>
            <a:cxnLst/>
            <a:rect r="r" b="b" t="t" l="l"/>
            <a:pathLst>
              <a:path h="4873904" w="7571114">
                <a:moveTo>
                  <a:pt x="0" y="0"/>
                </a:moveTo>
                <a:lnTo>
                  <a:pt x="7571113" y="0"/>
                </a:lnTo>
                <a:lnTo>
                  <a:pt x="7571113" y="4873905"/>
                </a:lnTo>
                <a:lnTo>
                  <a:pt x="0" y="4873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01087" y="1648745"/>
            <a:ext cx="8918828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Visualizaciones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32662" y="-3559356"/>
            <a:ext cx="6240988" cy="62409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75812" y="3059190"/>
            <a:ext cx="4861389" cy="1099286"/>
            <a:chOff x="0" y="0"/>
            <a:chExt cx="2105778" cy="4761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5778" cy="476171"/>
            </a:xfrm>
            <a:custGeom>
              <a:avLst/>
              <a:gdLst/>
              <a:ahLst/>
              <a:cxnLst/>
              <a:rect r="r" b="b" t="t" l="l"/>
              <a:pathLst>
                <a:path h="476171" w="2105778">
                  <a:moveTo>
                    <a:pt x="159253" y="0"/>
                  </a:moveTo>
                  <a:lnTo>
                    <a:pt x="1946524" y="0"/>
                  </a:lnTo>
                  <a:cubicBezTo>
                    <a:pt x="2034478" y="0"/>
                    <a:pt x="2105778" y="71300"/>
                    <a:pt x="2105778" y="159253"/>
                  </a:cubicBezTo>
                  <a:lnTo>
                    <a:pt x="2105778" y="316918"/>
                  </a:lnTo>
                  <a:cubicBezTo>
                    <a:pt x="2105778" y="404871"/>
                    <a:pt x="2034478" y="476171"/>
                    <a:pt x="1946524" y="476171"/>
                  </a:cubicBezTo>
                  <a:lnTo>
                    <a:pt x="159253" y="476171"/>
                  </a:lnTo>
                  <a:cubicBezTo>
                    <a:pt x="71300" y="476171"/>
                    <a:pt x="0" y="404871"/>
                    <a:pt x="0" y="316918"/>
                  </a:cubicBezTo>
                  <a:lnTo>
                    <a:pt x="0" y="159253"/>
                  </a:lnTo>
                  <a:cubicBezTo>
                    <a:pt x="0" y="71300"/>
                    <a:pt x="71300" y="0"/>
                    <a:pt x="159253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105778" cy="552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Residuos finales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19916" y="3059190"/>
            <a:ext cx="4861389" cy="1099286"/>
            <a:chOff x="0" y="0"/>
            <a:chExt cx="2105778" cy="4761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5778" cy="476171"/>
            </a:xfrm>
            <a:custGeom>
              <a:avLst/>
              <a:gdLst/>
              <a:ahLst/>
              <a:cxnLst/>
              <a:rect r="r" b="b" t="t" l="l"/>
              <a:pathLst>
                <a:path h="476171" w="2105778">
                  <a:moveTo>
                    <a:pt x="159253" y="0"/>
                  </a:moveTo>
                  <a:lnTo>
                    <a:pt x="1946524" y="0"/>
                  </a:lnTo>
                  <a:cubicBezTo>
                    <a:pt x="2034478" y="0"/>
                    <a:pt x="2105778" y="71300"/>
                    <a:pt x="2105778" y="159253"/>
                  </a:cubicBezTo>
                  <a:lnTo>
                    <a:pt x="2105778" y="316918"/>
                  </a:lnTo>
                  <a:cubicBezTo>
                    <a:pt x="2105778" y="404871"/>
                    <a:pt x="2034478" y="476171"/>
                    <a:pt x="1946524" y="476171"/>
                  </a:cubicBezTo>
                  <a:lnTo>
                    <a:pt x="159253" y="476171"/>
                  </a:lnTo>
                  <a:cubicBezTo>
                    <a:pt x="71300" y="476171"/>
                    <a:pt x="0" y="404871"/>
                    <a:pt x="0" y="316918"/>
                  </a:cubicBezTo>
                  <a:lnTo>
                    <a:pt x="0" y="159253"/>
                  </a:lnTo>
                  <a:cubicBezTo>
                    <a:pt x="0" y="71300"/>
                    <a:pt x="71300" y="0"/>
                    <a:pt x="159253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05778" cy="552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Histograma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30143" y="1391570"/>
            <a:ext cx="2046027" cy="20460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399999">
            <a:off x="14386109" y="2103612"/>
            <a:ext cx="534094" cy="621944"/>
          </a:xfrm>
          <a:custGeom>
            <a:avLst/>
            <a:gdLst/>
            <a:ahLst/>
            <a:cxnLst/>
            <a:rect r="r" b="b" t="t" l="l"/>
            <a:pathLst>
              <a:path h="621944" w="534094">
                <a:moveTo>
                  <a:pt x="0" y="0"/>
                </a:moveTo>
                <a:lnTo>
                  <a:pt x="534094" y="0"/>
                </a:lnTo>
                <a:lnTo>
                  <a:pt x="534094" y="621944"/>
                </a:lnTo>
                <a:lnTo>
                  <a:pt x="0" y="621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8570" y="4391900"/>
            <a:ext cx="7408540" cy="4622929"/>
          </a:xfrm>
          <a:custGeom>
            <a:avLst/>
            <a:gdLst/>
            <a:ahLst/>
            <a:cxnLst/>
            <a:rect r="r" b="b" t="t" l="l"/>
            <a:pathLst>
              <a:path h="4622929" w="7408540">
                <a:moveTo>
                  <a:pt x="0" y="0"/>
                </a:moveTo>
                <a:lnTo>
                  <a:pt x="7408540" y="0"/>
                </a:lnTo>
                <a:lnTo>
                  <a:pt x="7408540" y="4622929"/>
                </a:lnTo>
                <a:lnTo>
                  <a:pt x="0" y="462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46415" y="4391900"/>
            <a:ext cx="6878656" cy="4685896"/>
          </a:xfrm>
          <a:custGeom>
            <a:avLst/>
            <a:gdLst/>
            <a:ahLst/>
            <a:cxnLst/>
            <a:rect r="r" b="b" t="t" l="l"/>
            <a:pathLst>
              <a:path h="4685896" w="6878656">
                <a:moveTo>
                  <a:pt x="0" y="0"/>
                </a:moveTo>
                <a:lnTo>
                  <a:pt x="6878655" y="0"/>
                </a:lnTo>
                <a:lnTo>
                  <a:pt x="6878655" y="4685896"/>
                </a:lnTo>
                <a:lnTo>
                  <a:pt x="0" y="4685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01087" y="1648745"/>
            <a:ext cx="8918828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Visualizaciones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1033" y="3405029"/>
            <a:ext cx="6954413" cy="4865606"/>
            <a:chOff x="0" y="0"/>
            <a:chExt cx="9272551" cy="648747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005" r="37155" b="0"/>
            <a:stretch>
              <a:fillRect/>
            </a:stretch>
          </p:blipFill>
          <p:spPr>
            <a:xfrm flipH="false" flipV="false">
              <a:off x="0" y="0"/>
              <a:ext cx="9272551" cy="648747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047012" y="-3535258"/>
            <a:ext cx="5212288" cy="521228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98293" y="3405029"/>
            <a:ext cx="10861007" cy="4865606"/>
            <a:chOff x="0" y="0"/>
            <a:chExt cx="2860512" cy="12814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60512" cy="1281477"/>
            </a:xfrm>
            <a:custGeom>
              <a:avLst/>
              <a:gdLst/>
              <a:ahLst/>
              <a:cxnLst/>
              <a:rect r="r" b="b" t="t" l="l"/>
              <a:pathLst>
                <a:path h="1281477" w="2860512">
                  <a:moveTo>
                    <a:pt x="71282" y="0"/>
                  </a:moveTo>
                  <a:lnTo>
                    <a:pt x="2789231" y="0"/>
                  </a:lnTo>
                  <a:cubicBezTo>
                    <a:pt x="2808136" y="0"/>
                    <a:pt x="2826266" y="7510"/>
                    <a:pt x="2839634" y="20878"/>
                  </a:cubicBezTo>
                  <a:cubicBezTo>
                    <a:pt x="2853002" y="34246"/>
                    <a:pt x="2860512" y="52377"/>
                    <a:pt x="2860512" y="71282"/>
                  </a:cubicBezTo>
                  <a:lnTo>
                    <a:pt x="2860512" y="1210195"/>
                  </a:lnTo>
                  <a:cubicBezTo>
                    <a:pt x="2860512" y="1249563"/>
                    <a:pt x="2828598" y="1281477"/>
                    <a:pt x="2789231" y="1281477"/>
                  </a:cubicBezTo>
                  <a:lnTo>
                    <a:pt x="71282" y="1281477"/>
                  </a:lnTo>
                  <a:cubicBezTo>
                    <a:pt x="31914" y="1281477"/>
                    <a:pt x="0" y="1249563"/>
                    <a:pt x="0" y="1210195"/>
                  </a:cubicBezTo>
                  <a:lnTo>
                    <a:pt x="0" y="71282"/>
                  </a:lnTo>
                  <a:cubicBezTo>
                    <a:pt x="0" y="31914"/>
                    <a:pt x="31914" y="0"/>
                    <a:pt x="71282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60512" cy="1319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75971" y="4393643"/>
            <a:ext cx="8709323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El proyecto mostró que un buen análisis exploratorio es tan clave como el modelo: limpiar y agrupar variables permitió resultados más estables.  Las regresiones son fundamentales en este tipo de proyectos porque permiten cuantificar relaciones, identificar patrones y generar predicciones interpretables.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517779" y="2359265"/>
            <a:ext cx="6986016" cy="2091527"/>
            <a:chOff x="0" y="0"/>
            <a:chExt cx="1839938" cy="5508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39938" cy="550855"/>
            </a:xfrm>
            <a:custGeom>
              <a:avLst/>
              <a:gdLst/>
              <a:ahLst/>
              <a:cxnLst/>
              <a:rect r="r" b="b" t="t" l="l"/>
              <a:pathLst>
                <a:path h="550855" w="1839938">
                  <a:moveTo>
                    <a:pt x="110820" y="0"/>
                  </a:moveTo>
                  <a:lnTo>
                    <a:pt x="1729118" y="0"/>
                  </a:lnTo>
                  <a:cubicBezTo>
                    <a:pt x="1758510" y="0"/>
                    <a:pt x="1786697" y="11676"/>
                    <a:pt x="1807480" y="32458"/>
                  </a:cubicBezTo>
                  <a:cubicBezTo>
                    <a:pt x="1828263" y="53241"/>
                    <a:pt x="1839938" y="81429"/>
                    <a:pt x="1839938" y="110820"/>
                  </a:cubicBezTo>
                  <a:lnTo>
                    <a:pt x="1839938" y="440035"/>
                  </a:lnTo>
                  <a:cubicBezTo>
                    <a:pt x="1839938" y="501239"/>
                    <a:pt x="1790323" y="550855"/>
                    <a:pt x="1729118" y="550855"/>
                  </a:cubicBezTo>
                  <a:lnTo>
                    <a:pt x="110820" y="550855"/>
                  </a:lnTo>
                  <a:cubicBezTo>
                    <a:pt x="49616" y="550855"/>
                    <a:pt x="0" y="501239"/>
                    <a:pt x="0" y="440035"/>
                  </a:cubicBezTo>
                  <a:lnTo>
                    <a:pt x="0" y="110820"/>
                  </a:lnTo>
                  <a:cubicBezTo>
                    <a:pt x="0" y="49616"/>
                    <a:pt x="49616" y="0"/>
                    <a:pt x="11082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71450"/>
              <a:ext cx="1839938" cy="722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Conclusiones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61868" y="7361434"/>
            <a:ext cx="1795182" cy="17951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399999">
            <a:off x="1754422" y="1595063"/>
            <a:ext cx="996645" cy="1160576"/>
          </a:xfrm>
          <a:custGeom>
            <a:avLst/>
            <a:gdLst/>
            <a:ahLst/>
            <a:cxnLst/>
            <a:rect r="r" b="b" t="t" l="l"/>
            <a:pathLst>
              <a:path h="1160576" w="996645">
                <a:moveTo>
                  <a:pt x="0" y="0"/>
                </a:moveTo>
                <a:lnTo>
                  <a:pt x="996645" y="0"/>
                </a:lnTo>
                <a:lnTo>
                  <a:pt x="996645" y="1160577"/>
                </a:lnTo>
                <a:lnTo>
                  <a:pt x="0" y="1160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7843" y="-1377209"/>
            <a:ext cx="4811818" cy="48118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47482" y="9258300"/>
            <a:ext cx="4811818" cy="48118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399999">
            <a:off x="15778551" y="1418209"/>
            <a:ext cx="967162" cy="1126244"/>
          </a:xfrm>
          <a:custGeom>
            <a:avLst/>
            <a:gdLst/>
            <a:ahLst/>
            <a:cxnLst/>
            <a:rect r="r" b="b" t="t" l="l"/>
            <a:pathLst>
              <a:path h="1126244" w="967162">
                <a:moveTo>
                  <a:pt x="0" y="0"/>
                </a:moveTo>
                <a:lnTo>
                  <a:pt x="967162" y="0"/>
                </a:lnTo>
                <a:lnTo>
                  <a:pt x="967162" y="1126244"/>
                </a:lnTo>
                <a:lnTo>
                  <a:pt x="0" y="112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65423" y="4459605"/>
            <a:ext cx="10247012" cy="17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4400" b="true">
                <a:solidFill>
                  <a:srgbClr val="2E2E2E"/>
                </a:solidFill>
                <a:latin typeface="Caladea Bold"/>
                <a:ea typeface="Caladea Bold"/>
                <a:cs typeface="Caladea Bold"/>
                <a:sym typeface="Caladea Bold"/>
              </a:rPr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94432" y="-3794407"/>
            <a:ext cx="13052707" cy="130527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70325" y="6044013"/>
            <a:ext cx="2408898" cy="24088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399999">
            <a:off x="6860365" y="6882338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78795" y="-1378770"/>
            <a:ext cx="8221433" cy="82214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1820" t="0" r="-74030" b="-2123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735206" y="1890700"/>
            <a:ext cx="6085944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88249" y="3489091"/>
            <a:ext cx="5784725" cy="39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E2E2E"/>
                </a:solidFill>
                <a:latin typeface="DM Sans Bold"/>
                <a:ea typeface="DM Sans Bold"/>
                <a:cs typeface="DM Sans Bold"/>
                <a:sym typeface="DM Sans Bold"/>
              </a:rPr>
              <a:t>General: </a:t>
            </a: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Predecir el nivel salarial de los empleados utilizando modelos de regresión basados en factores individuales y laborales para evaluar su capacidad predictiva y explicativa.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43066" y="9286875"/>
            <a:ext cx="7384281" cy="73842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94432" y="-3794407"/>
            <a:ext cx="13052707" cy="130527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70325" y="6044013"/>
            <a:ext cx="2408898" cy="24088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399999">
            <a:off x="6860365" y="6882338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78795" y="-1378770"/>
            <a:ext cx="8221433" cy="82214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1820" t="0" r="-74030" b="-2123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735206" y="1890700"/>
            <a:ext cx="6085944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4474" y="3489091"/>
            <a:ext cx="7016676" cy="560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Preparación de Datos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Construir y evaluar modelos de Regresión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 Identificar los factores más relevantes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Aplicar penalizaciones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Interpretar los resultados para explicar qué determina la estructura salarial.</a:t>
            </a:r>
          </a:p>
          <a:p>
            <a:pPr algn="l">
              <a:lnSpc>
                <a:spcPts val="448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7043066" y="9286875"/>
            <a:ext cx="7384281" cy="73842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7843" y="-1377209"/>
            <a:ext cx="4811818" cy="48118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47482" y="9258300"/>
            <a:ext cx="4811818" cy="48118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399999">
            <a:off x="15778551" y="1418209"/>
            <a:ext cx="967162" cy="1126244"/>
          </a:xfrm>
          <a:custGeom>
            <a:avLst/>
            <a:gdLst/>
            <a:ahLst/>
            <a:cxnLst/>
            <a:rect r="r" b="b" t="t" l="l"/>
            <a:pathLst>
              <a:path h="1126244" w="967162">
                <a:moveTo>
                  <a:pt x="0" y="0"/>
                </a:moveTo>
                <a:lnTo>
                  <a:pt x="967162" y="0"/>
                </a:lnTo>
                <a:lnTo>
                  <a:pt x="967162" y="1126244"/>
                </a:lnTo>
                <a:lnTo>
                  <a:pt x="0" y="112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02488" y="2962824"/>
            <a:ext cx="8883023" cy="6295476"/>
          </a:xfrm>
          <a:custGeom>
            <a:avLst/>
            <a:gdLst/>
            <a:ahLst/>
            <a:cxnLst/>
            <a:rect r="r" b="b" t="t" l="l"/>
            <a:pathLst>
              <a:path h="6295476" w="8883023">
                <a:moveTo>
                  <a:pt x="0" y="0"/>
                </a:moveTo>
                <a:lnTo>
                  <a:pt x="8883024" y="0"/>
                </a:lnTo>
                <a:lnTo>
                  <a:pt x="8883024" y="6295476"/>
                </a:lnTo>
                <a:lnTo>
                  <a:pt x="0" y="6295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08" t="-10885" r="-19062" b="-685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0494" y="1297436"/>
            <a:ext cx="10247012" cy="17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4400" b="true">
                <a:solidFill>
                  <a:srgbClr val="2E2E2E"/>
                </a:solidFill>
                <a:latin typeface="Caladea Bold"/>
                <a:ea typeface="Caladea Bold"/>
                <a:cs typeface="Caladea Bold"/>
                <a:sym typeface="Caladea Bold"/>
              </a:rPr>
              <a:t>Pipeline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6204" y="-520385"/>
            <a:ext cx="10972080" cy="10972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27825" y="3657120"/>
            <a:ext cx="9656653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Incluye variables como salario anual, género, nivel educativo, título del puesto de trabajo y experiencia laboral, entre otras. </a:t>
            </a:r>
          </a:p>
          <a:p>
            <a:pPr algn="ctr">
              <a:lnSpc>
                <a:spcPts val="448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527825" y="1028700"/>
            <a:ext cx="10179535" cy="2091527"/>
            <a:chOff x="0" y="0"/>
            <a:chExt cx="2681030" cy="5508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81030" cy="550855"/>
            </a:xfrm>
            <a:custGeom>
              <a:avLst/>
              <a:gdLst/>
              <a:ahLst/>
              <a:cxnLst/>
              <a:rect r="r" b="b" t="t" l="l"/>
              <a:pathLst>
                <a:path h="550855" w="2681030">
                  <a:moveTo>
                    <a:pt x="76054" y="0"/>
                  </a:moveTo>
                  <a:lnTo>
                    <a:pt x="2604976" y="0"/>
                  </a:lnTo>
                  <a:cubicBezTo>
                    <a:pt x="2646979" y="0"/>
                    <a:pt x="2681030" y="34050"/>
                    <a:pt x="2681030" y="76054"/>
                  </a:cubicBezTo>
                  <a:lnTo>
                    <a:pt x="2681030" y="474801"/>
                  </a:lnTo>
                  <a:cubicBezTo>
                    <a:pt x="2681030" y="516805"/>
                    <a:pt x="2646979" y="550855"/>
                    <a:pt x="2604976" y="550855"/>
                  </a:cubicBezTo>
                  <a:lnTo>
                    <a:pt x="76054" y="550855"/>
                  </a:lnTo>
                  <a:cubicBezTo>
                    <a:pt x="34050" y="550855"/>
                    <a:pt x="0" y="516805"/>
                    <a:pt x="0" y="474801"/>
                  </a:cubicBezTo>
                  <a:lnTo>
                    <a:pt x="0" y="76054"/>
                  </a:lnTo>
                  <a:cubicBezTo>
                    <a:pt x="0" y="34050"/>
                    <a:pt x="34050" y="0"/>
                    <a:pt x="76054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81030" cy="58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84728" y="1028700"/>
            <a:ext cx="2091527" cy="209152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364985" y="1620993"/>
            <a:ext cx="1331012" cy="102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4264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step 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59142" y="1601071"/>
            <a:ext cx="8419038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b="true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Análisis del df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507610" y="6050265"/>
            <a:ext cx="3086100" cy="2249328"/>
            <a:chOff x="0" y="0"/>
            <a:chExt cx="812800" cy="5924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592416"/>
            </a:xfrm>
            <a:custGeom>
              <a:avLst/>
              <a:gdLst/>
              <a:ahLst/>
              <a:cxnLst/>
              <a:rect r="r" b="b" t="t" l="l"/>
              <a:pathLst>
                <a:path h="592416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464475"/>
                  </a:lnTo>
                  <a:cubicBezTo>
                    <a:pt x="812800" y="498407"/>
                    <a:pt x="799321" y="530949"/>
                    <a:pt x="775327" y="554943"/>
                  </a:cubicBezTo>
                  <a:cubicBezTo>
                    <a:pt x="751333" y="578936"/>
                    <a:pt x="718791" y="592416"/>
                    <a:pt x="684859" y="592416"/>
                  </a:cubicBezTo>
                  <a:lnTo>
                    <a:pt x="127941" y="592416"/>
                  </a:lnTo>
                  <a:cubicBezTo>
                    <a:pt x="94009" y="592416"/>
                    <a:pt x="61467" y="578936"/>
                    <a:pt x="37473" y="554943"/>
                  </a:cubicBezTo>
                  <a:cubicBezTo>
                    <a:pt x="13479" y="530949"/>
                    <a:pt x="0" y="498407"/>
                    <a:pt x="0" y="46447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6D3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630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58228" y="6636834"/>
            <a:ext cx="2384864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qué factores explican mejor el salario </a:t>
            </a:r>
          </a:p>
          <a:p>
            <a:pPr algn="ctr">
              <a:lnSpc>
                <a:spcPts val="28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3507610" y="5522432"/>
            <a:ext cx="3086100" cy="1055664"/>
            <a:chOff x="0" y="0"/>
            <a:chExt cx="812800" cy="2780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278035"/>
            </a:xfrm>
            <a:custGeom>
              <a:avLst/>
              <a:gdLst/>
              <a:ahLst/>
              <a:cxnLst/>
              <a:rect r="r" b="b" t="t" l="l"/>
              <a:pathLst>
                <a:path h="2780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50094"/>
                  </a:lnTo>
                  <a:cubicBezTo>
                    <a:pt x="812800" y="184026"/>
                    <a:pt x="799321" y="216569"/>
                    <a:pt x="775327" y="240562"/>
                  </a:cubicBezTo>
                  <a:cubicBezTo>
                    <a:pt x="751333" y="264556"/>
                    <a:pt x="718791" y="278035"/>
                    <a:pt x="684859" y="278035"/>
                  </a:cubicBezTo>
                  <a:lnTo>
                    <a:pt x="127941" y="278035"/>
                  </a:lnTo>
                  <a:cubicBezTo>
                    <a:pt x="94009" y="278035"/>
                    <a:pt x="61467" y="264556"/>
                    <a:pt x="37473" y="240562"/>
                  </a:cubicBezTo>
                  <a:cubicBezTo>
                    <a:pt x="13479" y="216569"/>
                    <a:pt x="0" y="184026"/>
                    <a:pt x="0" y="1500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812800" cy="363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Analizar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802728" y="6050265"/>
            <a:ext cx="3086100" cy="2249328"/>
            <a:chOff x="0" y="0"/>
            <a:chExt cx="812800" cy="59241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592416"/>
            </a:xfrm>
            <a:custGeom>
              <a:avLst/>
              <a:gdLst/>
              <a:ahLst/>
              <a:cxnLst/>
              <a:rect r="r" b="b" t="t" l="l"/>
              <a:pathLst>
                <a:path h="592416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464475"/>
                  </a:lnTo>
                  <a:cubicBezTo>
                    <a:pt x="812800" y="498407"/>
                    <a:pt x="799321" y="530949"/>
                    <a:pt x="775327" y="554943"/>
                  </a:cubicBezTo>
                  <a:cubicBezTo>
                    <a:pt x="751333" y="578936"/>
                    <a:pt x="718791" y="592416"/>
                    <a:pt x="684859" y="592416"/>
                  </a:cubicBezTo>
                  <a:lnTo>
                    <a:pt x="127941" y="592416"/>
                  </a:lnTo>
                  <a:cubicBezTo>
                    <a:pt x="94009" y="592416"/>
                    <a:pt x="61467" y="578936"/>
                    <a:pt x="37473" y="554943"/>
                  </a:cubicBezTo>
                  <a:cubicBezTo>
                    <a:pt x="13479" y="530949"/>
                    <a:pt x="0" y="498407"/>
                    <a:pt x="0" y="46447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6D3B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630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981896" y="6636528"/>
            <a:ext cx="2752258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categorías duplicadas, nulos, dummies y simplificar categorías.. </a:t>
            </a:r>
          </a:p>
          <a:p>
            <a:pPr algn="ctr">
              <a:lnSpc>
                <a:spcPts val="2800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6802728" y="5522432"/>
            <a:ext cx="3086100" cy="1055664"/>
            <a:chOff x="0" y="0"/>
            <a:chExt cx="812800" cy="2780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278035"/>
            </a:xfrm>
            <a:custGeom>
              <a:avLst/>
              <a:gdLst/>
              <a:ahLst/>
              <a:cxnLst/>
              <a:rect r="r" b="b" t="t" l="l"/>
              <a:pathLst>
                <a:path h="2780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50094"/>
                  </a:lnTo>
                  <a:cubicBezTo>
                    <a:pt x="812800" y="184026"/>
                    <a:pt x="799321" y="216569"/>
                    <a:pt x="775327" y="240562"/>
                  </a:cubicBezTo>
                  <a:cubicBezTo>
                    <a:pt x="751333" y="264556"/>
                    <a:pt x="718791" y="278035"/>
                    <a:pt x="684859" y="278035"/>
                  </a:cubicBezTo>
                  <a:lnTo>
                    <a:pt x="127941" y="278035"/>
                  </a:lnTo>
                  <a:cubicBezTo>
                    <a:pt x="94009" y="278035"/>
                    <a:pt x="61467" y="264556"/>
                    <a:pt x="37473" y="240562"/>
                  </a:cubicBezTo>
                  <a:cubicBezTo>
                    <a:pt x="13479" y="216569"/>
                    <a:pt x="0" y="184026"/>
                    <a:pt x="0" y="1500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812800" cy="363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Transformar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98378" y="6050265"/>
            <a:ext cx="3086100" cy="2249328"/>
            <a:chOff x="0" y="0"/>
            <a:chExt cx="812800" cy="59241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592416"/>
            </a:xfrm>
            <a:custGeom>
              <a:avLst/>
              <a:gdLst/>
              <a:ahLst/>
              <a:cxnLst/>
              <a:rect r="r" b="b" t="t" l="l"/>
              <a:pathLst>
                <a:path h="592416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464475"/>
                  </a:lnTo>
                  <a:cubicBezTo>
                    <a:pt x="812800" y="498407"/>
                    <a:pt x="799321" y="530949"/>
                    <a:pt x="775327" y="554943"/>
                  </a:cubicBezTo>
                  <a:cubicBezTo>
                    <a:pt x="751333" y="578936"/>
                    <a:pt x="718791" y="592416"/>
                    <a:pt x="684859" y="592416"/>
                  </a:cubicBezTo>
                  <a:lnTo>
                    <a:pt x="127941" y="592416"/>
                  </a:lnTo>
                  <a:cubicBezTo>
                    <a:pt x="94009" y="592416"/>
                    <a:pt x="61467" y="578936"/>
                    <a:pt x="37473" y="554943"/>
                  </a:cubicBezTo>
                  <a:cubicBezTo>
                    <a:pt x="13479" y="530949"/>
                    <a:pt x="0" y="498407"/>
                    <a:pt x="0" y="46447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6D3B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630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448997" y="6636528"/>
            <a:ext cx="2384864" cy="189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modelos predictivos con buen ajuste y generalización.</a:t>
            </a:r>
          </a:p>
          <a:p>
            <a:pPr algn="ctr">
              <a:lnSpc>
                <a:spcPts val="3920"/>
              </a:lnSpc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10098378" y="5522432"/>
            <a:ext cx="3086100" cy="1055664"/>
            <a:chOff x="0" y="0"/>
            <a:chExt cx="812800" cy="27803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278035"/>
            </a:xfrm>
            <a:custGeom>
              <a:avLst/>
              <a:gdLst/>
              <a:ahLst/>
              <a:cxnLst/>
              <a:rect r="r" b="b" t="t" l="l"/>
              <a:pathLst>
                <a:path h="2780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50094"/>
                  </a:lnTo>
                  <a:cubicBezTo>
                    <a:pt x="812800" y="184026"/>
                    <a:pt x="799321" y="216569"/>
                    <a:pt x="775327" y="240562"/>
                  </a:cubicBezTo>
                  <a:cubicBezTo>
                    <a:pt x="751333" y="264556"/>
                    <a:pt x="718791" y="278035"/>
                    <a:pt x="684859" y="278035"/>
                  </a:cubicBezTo>
                  <a:lnTo>
                    <a:pt x="127941" y="278035"/>
                  </a:lnTo>
                  <a:cubicBezTo>
                    <a:pt x="94009" y="278035"/>
                    <a:pt x="61467" y="264556"/>
                    <a:pt x="37473" y="240562"/>
                  </a:cubicBezTo>
                  <a:cubicBezTo>
                    <a:pt x="13479" y="216569"/>
                    <a:pt x="0" y="184026"/>
                    <a:pt x="0" y="1500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812800" cy="363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Construir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-1946159" y="7174929"/>
            <a:ext cx="4539369" cy="453936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040498"/>
            <a:ext cx="18288000" cy="5214121"/>
            <a:chOff x="0" y="0"/>
            <a:chExt cx="24384000" cy="69521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579" r="0" b="25579"/>
            <a:stretch>
              <a:fillRect/>
            </a:stretch>
          </p:blipFill>
          <p:spPr>
            <a:xfrm flipH="false" flipV="false">
              <a:off x="0" y="0"/>
              <a:ext cx="24384000" cy="695216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660441" y="-2413372"/>
            <a:ext cx="6938377" cy="693837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63126" y="2734602"/>
            <a:ext cx="2408898" cy="240889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399999">
            <a:off x="14153166" y="3572927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99434" y="2615084"/>
            <a:ext cx="10861007" cy="4865606"/>
            <a:chOff x="0" y="0"/>
            <a:chExt cx="2860512" cy="12814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0512" cy="1281477"/>
            </a:xfrm>
            <a:custGeom>
              <a:avLst/>
              <a:gdLst/>
              <a:ahLst/>
              <a:cxnLst/>
              <a:rect r="r" b="b" t="t" l="l"/>
              <a:pathLst>
                <a:path h="1281477" w="2860512">
                  <a:moveTo>
                    <a:pt x="71282" y="0"/>
                  </a:moveTo>
                  <a:lnTo>
                    <a:pt x="2789231" y="0"/>
                  </a:lnTo>
                  <a:cubicBezTo>
                    <a:pt x="2808136" y="0"/>
                    <a:pt x="2826266" y="7510"/>
                    <a:pt x="2839634" y="20878"/>
                  </a:cubicBezTo>
                  <a:cubicBezTo>
                    <a:pt x="2853002" y="34246"/>
                    <a:pt x="2860512" y="52377"/>
                    <a:pt x="2860512" y="71282"/>
                  </a:cubicBezTo>
                  <a:lnTo>
                    <a:pt x="2860512" y="1210195"/>
                  </a:lnTo>
                  <a:cubicBezTo>
                    <a:pt x="2860512" y="1249563"/>
                    <a:pt x="2828598" y="1281477"/>
                    <a:pt x="2789231" y="1281477"/>
                  </a:cubicBezTo>
                  <a:lnTo>
                    <a:pt x="71282" y="1281477"/>
                  </a:lnTo>
                  <a:cubicBezTo>
                    <a:pt x="31914" y="1281477"/>
                    <a:pt x="0" y="1249563"/>
                    <a:pt x="0" y="1210195"/>
                  </a:cubicBezTo>
                  <a:lnTo>
                    <a:pt x="0" y="71282"/>
                  </a:lnTo>
                  <a:cubicBezTo>
                    <a:pt x="0" y="31914"/>
                    <a:pt x="31914" y="0"/>
                    <a:pt x="71282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60512" cy="1319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18920" y="1533115"/>
            <a:ext cx="6986016" cy="2091527"/>
            <a:chOff x="0" y="0"/>
            <a:chExt cx="1839938" cy="5508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9938" cy="550855"/>
            </a:xfrm>
            <a:custGeom>
              <a:avLst/>
              <a:gdLst/>
              <a:ahLst/>
              <a:cxnLst/>
              <a:rect r="r" b="b" t="t" l="l"/>
              <a:pathLst>
                <a:path h="550855" w="1839938">
                  <a:moveTo>
                    <a:pt x="110820" y="0"/>
                  </a:moveTo>
                  <a:lnTo>
                    <a:pt x="1729118" y="0"/>
                  </a:lnTo>
                  <a:cubicBezTo>
                    <a:pt x="1758510" y="0"/>
                    <a:pt x="1786697" y="11676"/>
                    <a:pt x="1807480" y="32458"/>
                  </a:cubicBezTo>
                  <a:cubicBezTo>
                    <a:pt x="1828263" y="53241"/>
                    <a:pt x="1839938" y="81429"/>
                    <a:pt x="1839938" y="110820"/>
                  </a:cubicBezTo>
                  <a:lnTo>
                    <a:pt x="1839938" y="440035"/>
                  </a:lnTo>
                  <a:cubicBezTo>
                    <a:pt x="1839938" y="501239"/>
                    <a:pt x="1790323" y="550855"/>
                    <a:pt x="1729118" y="550855"/>
                  </a:cubicBezTo>
                  <a:lnTo>
                    <a:pt x="110820" y="550855"/>
                  </a:lnTo>
                  <a:cubicBezTo>
                    <a:pt x="49616" y="550855"/>
                    <a:pt x="0" y="501239"/>
                    <a:pt x="0" y="440035"/>
                  </a:cubicBezTo>
                  <a:lnTo>
                    <a:pt x="0" y="110820"/>
                  </a:lnTo>
                  <a:cubicBezTo>
                    <a:pt x="0" y="49616"/>
                    <a:pt x="49616" y="0"/>
                    <a:pt x="11082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71450"/>
              <a:ext cx="1839938" cy="722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Modelos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18920" y="3872376"/>
            <a:ext cx="8709323" cy="335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- Modelo 1: Regresión Lineal Múltiple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- Modelo 2: Regresión Polinomial de Grado 2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- Modelo 3: Regresión Polinomial de Grado 3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Usamos KFolds y 3 modelos de penaliación</a:t>
            </a: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98293" y="3157379"/>
            <a:ext cx="10861007" cy="5018006"/>
            <a:chOff x="0" y="0"/>
            <a:chExt cx="2860512" cy="13216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0512" cy="1321615"/>
            </a:xfrm>
            <a:custGeom>
              <a:avLst/>
              <a:gdLst/>
              <a:ahLst/>
              <a:cxnLst/>
              <a:rect r="r" b="b" t="t" l="l"/>
              <a:pathLst>
                <a:path h="1321615" w="2860512">
                  <a:moveTo>
                    <a:pt x="71282" y="0"/>
                  </a:moveTo>
                  <a:lnTo>
                    <a:pt x="2789231" y="0"/>
                  </a:lnTo>
                  <a:cubicBezTo>
                    <a:pt x="2808136" y="0"/>
                    <a:pt x="2826266" y="7510"/>
                    <a:pt x="2839634" y="20878"/>
                  </a:cubicBezTo>
                  <a:cubicBezTo>
                    <a:pt x="2853002" y="34246"/>
                    <a:pt x="2860512" y="52377"/>
                    <a:pt x="2860512" y="71282"/>
                  </a:cubicBezTo>
                  <a:lnTo>
                    <a:pt x="2860512" y="1250333"/>
                  </a:lnTo>
                  <a:cubicBezTo>
                    <a:pt x="2860512" y="1289701"/>
                    <a:pt x="2828598" y="1321615"/>
                    <a:pt x="2789231" y="1321615"/>
                  </a:cubicBezTo>
                  <a:lnTo>
                    <a:pt x="71282" y="1321615"/>
                  </a:lnTo>
                  <a:cubicBezTo>
                    <a:pt x="31914" y="1321615"/>
                    <a:pt x="0" y="1289701"/>
                    <a:pt x="0" y="1250333"/>
                  </a:cubicBezTo>
                  <a:lnTo>
                    <a:pt x="0" y="71282"/>
                  </a:lnTo>
                  <a:cubicBezTo>
                    <a:pt x="0" y="31914"/>
                    <a:pt x="31914" y="0"/>
                    <a:pt x="71282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60512" cy="135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17779" y="4880489"/>
            <a:ext cx="8709323" cy="279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Se exploró el tipo de variables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Se trató con nulos y duplicados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Generalización de trabajos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Creación de variables dummies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Drop de columnas innecesarias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443739" y="9232660"/>
            <a:ext cx="4783363" cy="478336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17779" y="2111615"/>
            <a:ext cx="6986016" cy="2091527"/>
            <a:chOff x="0" y="0"/>
            <a:chExt cx="1839938" cy="550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9938" cy="550855"/>
            </a:xfrm>
            <a:custGeom>
              <a:avLst/>
              <a:gdLst/>
              <a:ahLst/>
              <a:cxnLst/>
              <a:rect r="r" b="b" t="t" l="l"/>
              <a:pathLst>
                <a:path h="550855" w="1839938">
                  <a:moveTo>
                    <a:pt x="110820" y="0"/>
                  </a:moveTo>
                  <a:lnTo>
                    <a:pt x="1729118" y="0"/>
                  </a:lnTo>
                  <a:cubicBezTo>
                    <a:pt x="1758510" y="0"/>
                    <a:pt x="1786697" y="11676"/>
                    <a:pt x="1807480" y="32458"/>
                  </a:cubicBezTo>
                  <a:cubicBezTo>
                    <a:pt x="1828263" y="53241"/>
                    <a:pt x="1839938" y="81429"/>
                    <a:pt x="1839938" y="110820"/>
                  </a:cubicBezTo>
                  <a:lnTo>
                    <a:pt x="1839938" y="440035"/>
                  </a:lnTo>
                  <a:cubicBezTo>
                    <a:pt x="1839938" y="501239"/>
                    <a:pt x="1790323" y="550855"/>
                    <a:pt x="1729118" y="550855"/>
                  </a:cubicBezTo>
                  <a:lnTo>
                    <a:pt x="110820" y="550855"/>
                  </a:lnTo>
                  <a:cubicBezTo>
                    <a:pt x="49616" y="550855"/>
                    <a:pt x="0" y="501239"/>
                    <a:pt x="0" y="440035"/>
                  </a:cubicBezTo>
                  <a:lnTo>
                    <a:pt x="0" y="110820"/>
                  </a:lnTo>
                  <a:cubicBezTo>
                    <a:pt x="0" y="49616"/>
                    <a:pt x="49616" y="0"/>
                    <a:pt x="11082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71450"/>
              <a:ext cx="1839938" cy="722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EDA y FE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399999">
            <a:off x="1983721" y="7551242"/>
            <a:ext cx="1071965" cy="1248285"/>
          </a:xfrm>
          <a:custGeom>
            <a:avLst/>
            <a:gdLst/>
            <a:ahLst/>
            <a:cxnLst/>
            <a:rect r="r" b="b" t="t" l="l"/>
            <a:pathLst>
              <a:path h="1248285" w="1071965">
                <a:moveTo>
                  <a:pt x="0" y="0"/>
                </a:moveTo>
                <a:lnTo>
                  <a:pt x="1071964" y="0"/>
                </a:lnTo>
                <a:lnTo>
                  <a:pt x="1071964" y="1248285"/>
                </a:lnTo>
                <a:lnTo>
                  <a:pt x="0" y="1248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5036233" y="-4243927"/>
            <a:ext cx="10810384" cy="1081038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877" y="31877"/>
              <a:ext cx="6286246" cy="6286246"/>
            </a:xfrm>
            <a:custGeom>
              <a:avLst/>
              <a:gdLst/>
              <a:ahLst/>
              <a:cxnLst/>
              <a:rect r="r" b="b" t="t" l="l"/>
              <a:pathLst>
                <a:path h="6286246" w="6286246">
                  <a:moveTo>
                    <a:pt x="3143123" y="0"/>
                  </a:moveTo>
                  <a:cubicBezTo>
                    <a:pt x="1407287" y="0"/>
                    <a:pt x="0" y="1407287"/>
                    <a:pt x="0" y="3143123"/>
                  </a:cubicBezTo>
                  <a:cubicBezTo>
                    <a:pt x="0" y="4878959"/>
                    <a:pt x="1407287" y="6286246"/>
                    <a:pt x="3143123" y="6286246"/>
                  </a:cubicBezTo>
                  <a:cubicBezTo>
                    <a:pt x="4878959" y="6286246"/>
                    <a:pt x="6286246" y="4878959"/>
                    <a:pt x="6286246" y="3143123"/>
                  </a:cubicBezTo>
                  <a:cubicBezTo>
                    <a:pt x="6286246" y="1407287"/>
                    <a:pt x="4878959" y="0"/>
                    <a:pt x="3143123" y="0"/>
                  </a:cubicBezTo>
                  <a:close/>
                  <a:moveTo>
                    <a:pt x="3143123" y="4701413"/>
                  </a:moveTo>
                  <a:cubicBezTo>
                    <a:pt x="2282444" y="4701413"/>
                    <a:pt x="1584833" y="4003675"/>
                    <a:pt x="1584833" y="3143123"/>
                  </a:cubicBezTo>
                  <a:cubicBezTo>
                    <a:pt x="1584833" y="2282571"/>
                    <a:pt x="2282444" y="1584833"/>
                    <a:pt x="3143123" y="1584833"/>
                  </a:cubicBezTo>
                  <a:cubicBezTo>
                    <a:pt x="4003802" y="1584833"/>
                    <a:pt x="4701413" y="2282444"/>
                    <a:pt x="4701413" y="3143123"/>
                  </a:cubicBezTo>
                  <a:cubicBezTo>
                    <a:pt x="4701413" y="4003802"/>
                    <a:pt x="4003802" y="4701413"/>
                    <a:pt x="3143123" y="4701413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49812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1033" y="3405029"/>
            <a:ext cx="6954413" cy="4865606"/>
            <a:chOff x="0" y="0"/>
            <a:chExt cx="9272551" cy="648747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13" t="0" r="2313" b="0"/>
            <a:stretch>
              <a:fillRect/>
            </a:stretch>
          </p:blipFill>
          <p:spPr>
            <a:xfrm flipH="false" flipV="false">
              <a:off x="0" y="0"/>
              <a:ext cx="9272551" cy="648747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047012" y="-3535258"/>
            <a:ext cx="5212288" cy="521228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98293" y="3405029"/>
            <a:ext cx="10861007" cy="4865606"/>
            <a:chOff x="0" y="0"/>
            <a:chExt cx="2860512" cy="12814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60512" cy="1281477"/>
            </a:xfrm>
            <a:custGeom>
              <a:avLst/>
              <a:gdLst/>
              <a:ahLst/>
              <a:cxnLst/>
              <a:rect r="r" b="b" t="t" l="l"/>
              <a:pathLst>
                <a:path h="1281477" w="2860512">
                  <a:moveTo>
                    <a:pt x="71282" y="0"/>
                  </a:moveTo>
                  <a:lnTo>
                    <a:pt x="2789231" y="0"/>
                  </a:lnTo>
                  <a:cubicBezTo>
                    <a:pt x="2808136" y="0"/>
                    <a:pt x="2826266" y="7510"/>
                    <a:pt x="2839634" y="20878"/>
                  </a:cubicBezTo>
                  <a:cubicBezTo>
                    <a:pt x="2853002" y="34246"/>
                    <a:pt x="2860512" y="52377"/>
                    <a:pt x="2860512" y="71282"/>
                  </a:cubicBezTo>
                  <a:lnTo>
                    <a:pt x="2860512" y="1210195"/>
                  </a:lnTo>
                  <a:cubicBezTo>
                    <a:pt x="2860512" y="1249563"/>
                    <a:pt x="2828598" y="1281477"/>
                    <a:pt x="2789231" y="1281477"/>
                  </a:cubicBezTo>
                  <a:lnTo>
                    <a:pt x="71282" y="1281477"/>
                  </a:lnTo>
                  <a:cubicBezTo>
                    <a:pt x="31914" y="1281477"/>
                    <a:pt x="0" y="1249563"/>
                    <a:pt x="0" y="1210195"/>
                  </a:cubicBezTo>
                  <a:lnTo>
                    <a:pt x="0" y="71282"/>
                  </a:lnTo>
                  <a:cubicBezTo>
                    <a:pt x="0" y="31914"/>
                    <a:pt x="31914" y="0"/>
                    <a:pt x="71282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60512" cy="1319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517779" y="4626609"/>
            <a:ext cx="8709323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Para cada uno de los modelos, realizamos un KFolds, ya que esta fue el método de cross-validation que mejor se acoplaba a la muestra de datos. A partir de esto, usamos 5 lambdas en la penalización para comparar R2 de modelos de entrenamiento y de prueba y elegir el mejor.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517779" y="1677029"/>
            <a:ext cx="6986016" cy="3016255"/>
            <a:chOff x="0" y="0"/>
            <a:chExt cx="1839938" cy="7944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39938" cy="794405"/>
            </a:xfrm>
            <a:custGeom>
              <a:avLst/>
              <a:gdLst/>
              <a:ahLst/>
              <a:cxnLst/>
              <a:rect r="r" b="b" t="t" l="l"/>
              <a:pathLst>
                <a:path h="794405" w="1839938">
                  <a:moveTo>
                    <a:pt x="110820" y="0"/>
                  </a:moveTo>
                  <a:lnTo>
                    <a:pt x="1729118" y="0"/>
                  </a:lnTo>
                  <a:cubicBezTo>
                    <a:pt x="1758510" y="0"/>
                    <a:pt x="1786697" y="11676"/>
                    <a:pt x="1807480" y="32458"/>
                  </a:cubicBezTo>
                  <a:cubicBezTo>
                    <a:pt x="1828263" y="53241"/>
                    <a:pt x="1839938" y="81429"/>
                    <a:pt x="1839938" y="110820"/>
                  </a:cubicBezTo>
                  <a:lnTo>
                    <a:pt x="1839938" y="683584"/>
                  </a:lnTo>
                  <a:cubicBezTo>
                    <a:pt x="1839938" y="744789"/>
                    <a:pt x="1790323" y="794405"/>
                    <a:pt x="1729118" y="794405"/>
                  </a:cubicBezTo>
                  <a:lnTo>
                    <a:pt x="110820" y="794405"/>
                  </a:lnTo>
                  <a:cubicBezTo>
                    <a:pt x="49616" y="794405"/>
                    <a:pt x="0" y="744789"/>
                    <a:pt x="0" y="683584"/>
                  </a:cubicBezTo>
                  <a:lnTo>
                    <a:pt x="0" y="110820"/>
                  </a:lnTo>
                  <a:cubicBezTo>
                    <a:pt x="0" y="49616"/>
                    <a:pt x="49616" y="0"/>
                    <a:pt x="11082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71450"/>
              <a:ext cx="1839938" cy="965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Ejecución de modelos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61868" y="7361434"/>
            <a:ext cx="1795182" cy="17951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399999">
            <a:off x="1754422" y="1595063"/>
            <a:ext cx="996645" cy="1160576"/>
          </a:xfrm>
          <a:custGeom>
            <a:avLst/>
            <a:gdLst/>
            <a:ahLst/>
            <a:cxnLst/>
            <a:rect r="r" b="b" t="t" l="l"/>
            <a:pathLst>
              <a:path h="1160576" w="996645">
                <a:moveTo>
                  <a:pt x="0" y="0"/>
                </a:moveTo>
                <a:lnTo>
                  <a:pt x="996645" y="0"/>
                </a:lnTo>
                <a:lnTo>
                  <a:pt x="996645" y="1160577"/>
                </a:lnTo>
                <a:lnTo>
                  <a:pt x="0" y="1160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82860" y="5495503"/>
            <a:ext cx="10972080" cy="10972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94757" y="4030744"/>
            <a:ext cx="9964543" cy="4680623"/>
            <a:chOff x="0" y="0"/>
            <a:chExt cx="2624406" cy="12327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24406" cy="1232757"/>
            </a:xfrm>
            <a:custGeom>
              <a:avLst/>
              <a:gdLst/>
              <a:ahLst/>
              <a:cxnLst/>
              <a:rect r="r" b="b" t="t" l="l"/>
              <a:pathLst>
                <a:path h="1232757" w="2624406">
                  <a:moveTo>
                    <a:pt x="77695" y="0"/>
                  </a:moveTo>
                  <a:lnTo>
                    <a:pt x="2546712" y="0"/>
                  </a:lnTo>
                  <a:cubicBezTo>
                    <a:pt x="2567318" y="0"/>
                    <a:pt x="2587080" y="8186"/>
                    <a:pt x="2601650" y="22756"/>
                  </a:cubicBezTo>
                  <a:cubicBezTo>
                    <a:pt x="2616221" y="37327"/>
                    <a:pt x="2624406" y="57089"/>
                    <a:pt x="2624406" y="77695"/>
                  </a:cubicBezTo>
                  <a:lnTo>
                    <a:pt x="2624406" y="1155062"/>
                  </a:lnTo>
                  <a:cubicBezTo>
                    <a:pt x="2624406" y="1175668"/>
                    <a:pt x="2616221" y="1195430"/>
                    <a:pt x="2601650" y="1210001"/>
                  </a:cubicBezTo>
                  <a:cubicBezTo>
                    <a:pt x="2587080" y="1224571"/>
                    <a:pt x="2567318" y="1232757"/>
                    <a:pt x="2546712" y="1232757"/>
                  </a:cubicBezTo>
                  <a:lnTo>
                    <a:pt x="77695" y="1232757"/>
                  </a:lnTo>
                  <a:cubicBezTo>
                    <a:pt x="57089" y="1232757"/>
                    <a:pt x="37327" y="1224571"/>
                    <a:pt x="22756" y="1210001"/>
                  </a:cubicBezTo>
                  <a:cubicBezTo>
                    <a:pt x="8186" y="1195430"/>
                    <a:pt x="0" y="1175668"/>
                    <a:pt x="0" y="1155062"/>
                  </a:cubicBezTo>
                  <a:lnTo>
                    <a:pt x="0" y="77695"/>
                  </a:lnTo>
                  <a:cubicBezTo>
                    <a:pt x="0" y="57089"/>
                    <a:pt x="8186" y="37327"/>
                    <a:pt x="22756" y="22756"/>
                  </a:cubicBezTo>
                  <a:cubicBezTo>
                    <a:pt x="37327" y="8186"/>
                    <a:pt x="57089" y="0"/>
                    <a:pt x="77695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24406" cy="127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40520" y="1575633"/>
            <a:ext cx="8918780" cy="2091527"/>
            <a:chOff x="0" y="0"/>
            <a:chExt cx="2348979" cy="550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8979" cy="550855"/>
            </a:xfrm>
            <a:custGeom>
              <a:avLst/>
              <a:gdLst/>
              <a:ahLst/>
              <a:cxnLst/>
              <a:rect r="r" b="b" t="t" l="l"/>
              <a:pathLst>
                <a:path h="550855" w="2348979">
                  <a:moveTo>
                    <a:pt x="86805" y="0"/>
                  </a:moveTo>
                  <a:lnTo>
                    <a:pt x="2262174" y="0"/>
                  </a:lnTo>
                  <a:cubicBezTo>
                    <a:pt x="2285196" y="0"/>
                    <a:pt x="2307275" y="9145"/>
                    <a:pt x="2323554" y="25425"/>
                  </a:cubicBezTo>
                  <a:cubicBezTo>
                    <a:pt x="2339834" y="41704"/>
                    <a:pt x="2348979" y="63783"/>
                    <a:pt x="2348979" y="86805"/>
                  </a:cubicBezTo>
                  <a:lnTo>
                    <a:pt x="2348979" y="464050"/>
                  </a:lnTo>
                  <a:cubicBezTo>
                    <a:pt x="2348979" y="487072"/>
                    <a:pt x="2339834" y="509151"/>
                    <a:pt x="2323554" y="525430"/>
                  </a:cubicBezTo>
                  <a:cubicBezTo>
                    <a:pt x="2307275" y="541709"/>
                    <a:pt x="2285196" y="550855"/>
                    <a:pt x="2262174" y="550855"/>
                  </a:cubicBezTo>
                  <a:lnTo>
                    <a:pt x="86805" y="550855"/>
                  </a:lnTo>
                  <a:cubicBezTo>
                    <a:pt x="63783" y="550855"/>
                    <a:pt x="41704" y="541709"/>
                    <a:pt x="25425" y="525430"/>
                  </a:cubicBezTo>
                  <a:cubicBezTo>
                    <a:pt x="9145" y="509151"/>
                    <a:pt x="0" y="487072"/>
                    <a:pt x="0" y="464050"/>
                  </a:cubicBezTo>
                  <a:lnTo>
                    <a:pt x="0" y="86805"/>
                  </a:lnTo>
                  <a:cubicBezTo>
                    <a:pt x="0" y="63783"/>
                    <a:pt x="9145" y="41704"/>
                    <a:pt x="25425" y="25425"/>
                  </a:cubicBezTo>
                  <a:cubicBezTo>
                    <a:pt x="41704" y="9145"/>
                    <a:pt x="63783" y="0"/>
                    <a:pt x="86805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48979" cy="58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94757" y="1575633"/>
            <a:ext cx="2091527" cy="20915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D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7227800" y="-1028836"/>
            <a:ext cx="12344672" cy="1234467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877" y="31877"/>
              <a:ext cx="6286246" cy="6286246"/>
            </a:xfrm>
            <a:custGeom>
              <a:avLst/>
              <a:gdLst/>
              <a:ahLst/>
              <a:cxnLst/>
              <a:rect r="r" b="b" t="t" l="l"/>
              <a:pathLst>
                <a:path h="6286246" w="6286246">
                  <a:moveTo>
                    <a:pt x="3143123" y="0"/>
                  </a:moveTo>
                  <a:cubicBezTo>
                    <a:pt x="1407287" y="0"/>
                    <a:pt x="0" y="1407287"/>
                    <a:pt x="0" y="3143123"/>
                  </a:cubicBezTo>
                  <a:cubicBezTo>
                    <a:pt x="0" y="4878959"/>
                    <a:pt x="1407287" y="6286246"/>
                    <a:pt x="3143123" y="6286246"/>
                  </a:cubicBezTo>
                  <a:cubicBezTo>
                    <a:pt x="4878959" y="6286246"/>
                    <a:pt x="6286246" y="4878959"/>
                    <a:pt x="6286246" y="3143123"/>
                  </a:cubicBezTo>
                  <a:cubicBezTo>
                    <a:pt x="6286246" y="1407287"/>
                    <a:pt x="4878959" y="0"/>
                    <a:pt x="3143123" y="0"/>
                  </a:cubicBezTo>
                  <a:close/>
                  <a:moveTo>
                    <a:pt x="3143123" y="4701413"/>
                  </a:moveTo>
                  <a:cubicBezTo>
                    <a:pt x="2282444" y="4701413"/>
                    <a:pt x="1584833" y="4003675"/>
                    <a:pt x="1584833" y="3143123"/>
                  </a:cubicBezTo>
                  <a:cubicBezTo>
                    <a:pt x="1584833" y="2282571"/>
                    <a:pt x="2282444" y="1584833"/>
                    <a:pt x="3143123" y="1584833"/>
                  </a:cubicBezTo>
                  <a:cubicBezTo>
                    <a:pt x="4003802" y="1584833"/>
                    <a:pt x="4701413" y="2282444"/>
                    <a:pt x="4701413" y="3143123"/>
                  </a:cubicBezTo>
                  <a:cubicBezTo>
                    <a:pt x="4701413" y="4003802"/>
                    <a:pt x="4003802" y="4701413"/>
                    <a:pt x="3143123" y="4701413"/>
                  </a:cubicBezTo>
                  <a:close/>
                </a:path>
              </a:pathLst>
            </a:custGeom>
            <a:blipFill>
              <a:blip r:embed="rId2"/>
              <a:stretch>
                <a:fillRect l="-12837" t="0" r="-6494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912424" y="6590149"/>
            <a:ext cx="2121219" cy="212121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2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5399999">
            <a:off x="4696172" y="7328358"/>
            <a:ext cx="553722" cy="644800"/>
          </a:xfrm>
          <a:custGeom>
            <a:avLst/>
            <a:gdLst/>
            <a:ahLst/>
            <a:cxnLst/>
            <a:rect r="r" b="b" t="t" l="l"/>
            <a:pathLst>
              <a:path h="644800" w="553722">
                <a:moveTo>
                  <a:pt x="0" y="0"/>
                </a:moveTo>
                <a:lnTo>
                  <a:pt x="553722" y="0"/>
                </a:lnTo>
                <a:lnTo>
                  <a:pt x="553722" y="644800"/>
                </a:lnTo>
                <a:lnTo>
                  <a:pt x="0" y="64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99793" y="4316214"/>
            <a:ext cx="8554470" cy="448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Elegimos el Modelo de Regresión Polinomial de Orden 2 con penalización ridge y lambda de 0.01. Este es un ejemplo bueno para capturar relaciones complejas y no lineales que rigen el salario permitiéndo encontrar un modelo con predicciones buenas y generalizables. </a:t>
            </a:r>
          </a:p>
          <a:p>
            <a:pPr algn="just">
              <a:lnSpc>
                <a:spcPts val="44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675014" y="2167926"/>
            <a:ext cx="1331012" cy="102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4264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step 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13448" y="2148004"/>
            <a:ext cx="7062163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b="true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Modelo final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DAG0G4air4Q</dc:identifier>
  <dcterms:modified xsi:type="dcterms:W3CDTF">2011-08-01T06:04:30Z</dcterms:modified>
  <cp:revision>1</cp:revision>
  <dc:title>Proyecto 1 - Modelos de regresión aplicados al análisis de salarios</dc:title>
</cp:coreProperties>
</file>